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6858000" cx="12192000"/>
  <p:notesSz cx="6858000" cy="9144000"/>
  <p:embeddedFontLst>
    <p:embeddedFont>
      <p:font typeface="Garamond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Garamond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Garamond-italic.fntdata"/><Relationship Id="rId12" Type="http://schemas.openxmlformats.org/officeDocument/2006/relationships/slide" Target="slides/slide8.xml"/><Relationship Id="rId34" Type="http://schemas.openxmlformats.org/officeDocument/2006/relationships/font" Target="fonts/Garamond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font" Target="fonts/Garamond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0a77239c9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0a77239c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0a77239c9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50a77239c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50a77239c9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50a77239c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2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descr="HD-PanelTitleR1.png" id="18" name="Google Shape;18;p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Title-UniformTrim.png" id="20" name="Google Shape;20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Title-UniformTrim.png" id="21" name="Google Shape;21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2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" type="subTitle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0" type="dt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1" type="ftr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"/>
          <p:cNvSpPr txBox="1"/>
          <p:nvPr>
            <p:ph idx="12" type="sldNum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" name="Google Shape;27;p2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/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1"/>
          <p:cNvSpPr/>
          <p:nvPr>
            <p:ph idx="2" type="pic"/>
          </p:nvPr>
        </p:nvSpPr>
        <p:spPr>
          <a:xfrm>
            <a:off x="1041427" y="1041399"/>
            <a:ext cx="10105972" cy="3335869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8" name="Google Shape;88;p11"/>
          <p:cNvSpPr txBox="1"/>
          <p:nvPr>
            <p:ph idx="1" type="body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89" name="Google Shape;89;p1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" type="body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5" name="Google Shape;95;p1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8" name="Google Shape;98;p12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/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3"/>
          <p:cNvSpPr txBox="1"/>
          <p:nvPr>
            <p:ph idx="1" type="body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02" name="Google Shape;102;p13"/>
          <p:cNvSpPr txBox="1"/>
          <p:nvPr>
            <p:ph idx="2" type="body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3" name="Google Shape;103;p1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07" name="Google Shape;107;p13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08" name="Google Shape;108;p13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4"/>
          <p:cNvSpPr txBox="1"/>
          <p:nvPr>
            <p:ph idx="1" type="body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1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Name Card">
  <p:cSld name="Quote Name Card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5"/>
          <p:cNvSpPr txBox="1"/>
          <p:nvPr>
            <p:ph idx="1" type="body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8" name="Google Shape;118;p15"/>
          <p:cNvSpPr txBox="1"/>
          <p:nvPr>
            <p:ph idx="2" type="body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1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23" name="Google Shape;123;p15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4" name="Google Shape;124;p15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ue or False">
  <p:cSld name="True or Fals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/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6"/>
          <p:cNvSpPr txBox="1"/>
          <p:nvPr>
            <p:ph idx="1" type="body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16"/>
          <p:cNvSpPr txBox="1"/>
          <p:nvPr>
            <p:ph idx="2" type="body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9" name="Google Shape;129;p1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2" name="Google Shape;132;p16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" type="body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9" name="Google Shape;139;p1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8"/>
          <p:cNvSpPr txBox="1"/>
          <p:nvPr>
            <p:ph idx="1" type="body"/>
          </p:nvPr>
        </p:nvSpPr>
        <p:spPr>
          <a:xfrm rot="5400000">
            <a:off x="2565043" y="-287513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43" name="Google Shape;143;p1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6" name="Google Shape;146;p18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3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/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" name="Google Shape;41;p4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5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" type="body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2" type="body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" type="body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672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53" name="Google Shape;53;p6"/>
          <p:cNvSpPr txBox="1"/>
          <p:nvPr>
            <p:ph idx="2" type="body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3" type="body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672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55" name="Google Shape;55;p6"/>
          <p:cNvSpPr txBox="1"/>
          <p:nvPr>
            <p:ph idx="4" type="body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9" name="Google Shape;59;p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5" name="Google Shape;65;p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" type="body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2" type="body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74" name="Google Shape;74;p9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7" name="Google Shape;77;p9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/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0"/>
          <p:cNvSpPr/>
          <p:nvPr>
            <p:ph idx="2" type="pic"/>
          </p:nvPr>
        </p:nvSpPr>
        <p:spPr>
          <a:xfrm>
            <a:off x="8094831" y="1041400"/>
            <a:ext cx="3063347" cy="47752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1" name="Google Shape;81;p10"/>
          <p:cNvSpPr txBox="1"/>
          <p:nvPr>
            <p:ph idx="1" type="body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82" name="Google Shape;82;p10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4.jpg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6.xml"/><Relationship Id="rId6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descr="HD-PanelContent.png" id="7" name="Google Shape;7;p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9" name="Google Shape;9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10" name="Google Shape;10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1;p1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lang="en-US"/>
              <a:t>Low Depth Cache-Oblivious Algorithms</a:t>
            </a:r>
            <a:endParaRPr/>
          </a:p>
        </p:txBody>
      </p:sp>
      <p:sp>
        <p:nvSpPr>
          <p:cNvPr id="152" name="Google Shape;152;p19"/>
          <p:cNvSpPr txBox="1"/>
          <p:nvPr>
            <p:ph idx="1" type="subTitle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15"/>
              <a:buNone/>
            </a:pPr>
            <a:r>
              <a:rPr lang="en-US"/>
              <a:t>Guy E. Blelloch, Phillip B. Gibbons, Harsha Vardhan Simhadri</a:t>
            </a:r>
            <a:endParaRPr/>
          </a:p>
          <a:p>
            <a:pPr indent="0" lvl="0" marL="0" rtl="0" algn="ctr">
              <a:spcBef>
                <a:spcPts val="1020"/>
              </a:spcBef>
              <a:spcAft>
                <a:spcPts val="0"/>
              </a:spcAft>
              <a:buSzPts val="2415"/>
              <a:buNone/>
            </a:pPr>
            <a:r>
              <a:rPr lang="en-US"/>
              <a:t>Slides by Endrias Kahssay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Deterministic Sorting</a:t>
            </a:r>
            <a:endParaRPr/>
          </a:p>
        </p:txBody>
      </p:sp>
      <p:sp>
        <p:nvSpPr>
          <p:cNvPr id="207" name="Google Shape;207;p28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Based on sample sort; selects a set of pivots that partition the keys. 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Routes all the keys to the appropriate buckets; main insight of the paper is how to do this in O(log</a:t>
            </a:r>
            <a:r>
              <a:rPr baseline="30000" lang="en-US"/>
              <a:t>2</a:t>
            </a:r>
            <a:r>
              <a:rPr lang="en-US"/>
              <a:t>n) depth. 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Sort each bucket.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Deterministic Sorting</a:t>
            </a:r>
            <a:endParaRPr/>
          </a:p>
        </p:txBody>
      </p:sp>
      <p:sp>
        <p:nvSpPr>
          <p:cNvPr id="213" name="Google Shape;213;p29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Split the set of elements into √n subarrays of size √n, and recursively sort them. 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Choose every (log n)-th element from each of the sub arrays as pivot candidates.  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Sort the O(n/log n) pivot candidates using merge sort.  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Choose  </a:t>
            </a:r>
            <a:r>
              <a:rPr lang="en-US"/>
              <a:t>√n  pivots.</a:t>
            </a:r>
            <a:br>
              <a:rPr lang="en-US"/>
            </a:br>
            <a:endParaRPr/>
          </a:p>
          <a:p>
            <a:pPr indent="-241934" lvl="0" marL="285750" rtl="0" algn="l">
              <a:spcBef>
                <a:spcPts val="1080"/>
              </a:spcBef>
              <a:spcAft>
                <a:spcPts val="0"/>
              </a:spcAft>
              <a:buSzPts val="2070"/>
              <a:buChar char="•"/>
            </a:pPr>
            <a:r>
              <a:t/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Deterministic Sorting</a:t>
            </a:r>
            <a:endParaRPr/>
          </a:p>
        </p:txBody>
      </p:sp>
      <p:sp>
        <p:nvSpPr>
          <p:cNvPr id="219" name="Google Shape;219;p30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Use prefix sums and matrix transpositions to determine where buckets should go.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Each bucket will have at most O(√n log n)  elements. 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Use B-TRANSPOSE which is a cache oblivious recursive divide conquer algorithm to move elements to the right buckets. 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t/>
            </a:r>
            <a:endParaRPr/>
          </a:p>
        </p:txBody>
      </p:sp>
      <p:pic>
        <p:nvPicPr>
          <p:cNvPr id="225" name="Google Shape;225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8155" y="666165"/>
            <a:ext cx="5724182" cy="5387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>
            <p:ph type="title"/>
          </p:nvPr>
        </p:nvSpPr>
        <p:spPr>
          <a:xfrm>
            <a:off x="3004932" y="1387648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Transpose Complexity</a:t>
            </a:r>
            <a:endParaRPr/>
          </a:p>
        </p:txBody>
      </p:sp>
      <p:sp>
        <p:nvSpPr>
          <p:cNvPr id="231" name="Google Shape;231;p32"/>
          <p:cNvSpPr txBox="1"/>
          <p:nvPr>
            <p:ph idx="1" type="body"/>
          </p:nvPr>
        </p:nvSpPr>
        <p:spPr>
          <a:xfrm>
            <a:off x="5239909" y="2556932"/>
            <a:ext cx="5656687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B-TRANPOSE transfers from a matrix of √n × √n keys into the √n  in O(log n) depth, and O(n/B) sequential cache complexity. 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  <p:pic>
        <p:nvPicPr>
          <p:cNvPr id="232" name="Google Shape;23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9222" y="870814"/>
            <a:ext cx="4213513" cy="5312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Analysis </a:t>
            </a:r>
            <a:endParaRPr/>
          </a:p>
        </p:txBody>
      </p:sp>
      <p:sp>
        <p:nvSpPr>
          <p:cNvPr id="238" name="Google Shape;238;p33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For each node in the recursion tree, define s(v) to be n</a:t>
            </a:r>
            <a:r>
              <a:rPr baseline="30000" lang="en-US"/>
              <a:t>2</a:t>
            </a:r>
            <a:r>
              <a:rPr lang="en-US"/>
              <a:t>; the size of the submatrix T.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Define w(v) to be the total weight of the keys that the submatrix T is responsible transferring for. 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Analysis </a:t>
            </a:r>
            <a:endParaRPr/>
          </a:p>
        </p:txBody>
      </p:sp>
      <p:sp>
        <p:nvSpPr>
          <p:cNvPr id="244" name="Google Shape;244;p34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Light-1 Node: if s(v) &lt; M/100, w(v) &lt; M/10, and S(parent node) &gt;= M/100 </a:t>
            </a:r>
            <a:endParaRPr/>
          </a:p>
          <a:p>
            <a:pPr indent="-110490" lvl="0" marL="2857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  Light-2 Nodes: if s(v) &lt; M/100, w(v) &lt; M/10, and S(parent node) &gt;= M/10</a:t>
            </a:r>
            <a:endParaRPr/>
          </a:p>
          <a:p>
            <a:pPr indent="-110490" lvl="0" marL="2857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Heavy leaf:  if w(v) &gt;= M/10.  </a:t>
            </a:r>
            <a:endParaRPr/>
          </a:p>
          <a:p>
            <a:pPr indent="-110490" lvl="0" marL="2857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Analysis</a:t>
            </a:r>
            <a:endParaRPr/>
          </a:p>
        </p:txBody>
      </p:sp>
      <p:sp>
        <p:nvSpPr>
          <p:cNvPr id="250" name="Google Shape;250;p35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46"/>
              <a:buChar char="•"/>
            </a:pPr>
            <a:r>
              <a:rPr lang="en-US" sz="2040"/>
              <a:t> Each node in the recursion tree is accounted in the sub tree of this three nodes.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8"/>
              </a:spcBef>
              <a:spcAft>
                <a:spcPts val="0"/>
              </a:spcAft>
              <a:buSzPts val="2346"/>
              <a:buNone/>
            </a:pPr>
            <a:r>
              <a:rPr lang="en-US" sz="2040"/>
              <a:t> 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8"/>
              </a:spcBef>
              <a:spcAft>
                <a:spcPts val="0"/>
              </a:spcAft>
              <a:buSzPts val="2346"/>
              <a:buChar char="•"/>
            </a:pPr>
            <a:r>
              <a:rPr lang="en-US" sz="2040"/>
              <a:t>There are 4n/(M/100) light 1 nodes; each incur M/B cache miss. </a:t>
            </a:r>
            <a:endParaRPr/>
          </a:p>
          <a:p>
            <a:pPr indent="-136779" lvl="0" marL="285750" rtl="0" algn="l">
              <a:lnSpc>
                <a:spcPct val="90000"/>
              </a:lnSpc>
              <a:spcBef>
                <a:spcPts val="1008"/>
              </a:spcBef>
              <a:spcAft>
                <a:spcPts val="0"/>
              </a:spcAft>
              <a:buSzPts val="2346"/>
              <a:buNone/>
            </a:pPr>
            <a:r>
              <a:t/>
            </a:r>
            <a:endParaRPr sz="2040"/>
          </a:p>
          <a:p>
            <a:pPr indent="-285750" lvl="0" marL="285750" rtl="0" algn="l">
              <a:lnSpc>
                <a:spcPct val="90000"/>
              </a:lnSpc>
              <a:spcBef>
                <a:spcPts val="1008"/>
              </a:spcBef>
              <a:spcAft>
                <a:spcPts val="0"/>
              </a:spcAft>
              <a:buSzPts val="2346"/>
              <a:buChar char="•"/>
            </a:pPr>
            <a:r>
              <a:rPr lang="en-US" sz="2040"/>
              <a:t>Let W be the weight of all heavy leaves. Then all heavy leaves incur &lt; 11W/B misses. </a:t>
            </a:r>
            <a:endParaRPr/>
          </a:p>
          <a:p>
            <a:pPr indent="-136779" lvl="0" marL="285750" rtl="0" algn="l">
              <a:lnSpc>
                <a:spcPct val="90000"/>
              </a:lnSpc>
              <a:spcBef>
                <a:spcPts val="1008"/>
              </a:spcBef>
              <a:spcAft>
                <a:spcPts val="0"/>
              </a:spcAft>
              <a:buSzPts val="2346"/>
              <a:buNone/>
            </a:pPr>
            <a:r>
              <a:t/>
            </a:r>
            <a:endParaRPr sz="2040"/>
          </a:p>
          <a:p>
            <a:pPr indent="-285750" lvl="0" marL="285750" rtl="0" algn="l">
              <a:lnSpc>
                <a:spcPct val="90000"/>
              </a:lnSpc>
              <a:spcBef>
                <a:spcPts val="1008"/>
              </a:spcBef>
              <a:spcAft>
                <a:spcPts val="0"/>
              </a:spcAft>
              <a:buSzPts val="2346"/>
              <a:buChar char="•"/>
            </a:pPr>
            <a:r>
              <a:rPr lang="en-US" sz="2040"/>
              <a:t>There are 4(n-W)/(M/10) light 2 leaves, and in total incur O(40 (n-W)/B) cache misses.</a:t>
            </a:r>
            <a:endParaRPr/>
          </a:p>
          <a:p>
            <a:pPr indent="-136779" lvl="0" marL="285750" rtl="0" algn="l">
              <a:lnSpc>
                <a:spcPct val="90000"/>
              </a:lnSpc>
              <a:spcBef>
                <a:spcPts val="1008"/>
              </a:spcBef>
              <a:spcAft>
                <a:spcPts val="0"/>
              </a:spcAft>
              <a:buSzPts val="2346"/>
              <a:buNone/>
            </a:pPr>
            <a:r>
              <a:t/>
            </a:r>
            <a:endParaRPr sz="2040"/>
          </a:p>
          <a:p>
            <a:pPr indent="-136779" lvl="0" marL="285750" rtl="0" algn="l">
              <a:lnSpc>
                <a:spcPct val="90000"/>
              </a:lnSpc>
              <a:spcBef>
                <a:spcPts val="1008"/>
              </a:spcBef>
              <a:spcAft>
                <a:spcPts val="0"/>
              </a:spcAft>
              <a:buSzPts val="2346"/>
              <a:buNone/>
            </a:pPr>
            <a:r>
              <a:t/>
            </a:r>
            <a:endParaRPr sz="204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Analysis </a:t>
            </a:r>
            <a:endParaRPr/>
          </a:p>
        </p:txBody>
      </p:sp>
      <p:sp>
        <p:nvSpPr>
          <p:cNvPr id="256" name="Google Shape;256;p36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Heavy + Light 2 + Light 1 &lt;= (40 (n-W)/B) + 11W/B + N/B &lt;=  O(N/B) 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Total cache miss is thus O(N/B).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Deterministic Sorting Analysis</a:t>
            </a:r>
            <a:endParaRPr/>
          </a:p>
        </p:txBody>
      </p:sp>
      <p:sp>
        <p:nvSpPr>
          <p:cNvPr id="262" name="Google Shape;262;p37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0490" lvl="0" marL="285750" rtl="0" algn="l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Recurrence solves to: Q(n; M,B) = O(n/B* log</a:t>
            </a:r>
            <a:r>
              <a:rPr baseline="-25000" lang="en-US"/>
              <a:t>M</a:t>
            </a:r>
            <a:r>
              <a:rPr lang="en-US"/>
              <a:t>n ) sequential cache complexity, O(n log n) work, and O(log</a:t>
            </a:r>
            <a:r>
              <a:rPr baseline="30000" lang="en-US"/>
              <a:t>2</a:t>
            </a:r>
            <a:r>
              <a:rPr lang="en-US"/>
              <a:t> n) depth.</a:t>
            </a:r>
            <a:endParaRPr/>
          </a:p>
        </p:txBody>
      </p:sp>
      <p:pic>
        <p:nvPicPr>
          <p:cNvPr id="263" name="Google Shape;26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7457" y="2672272"/>
            <a:ext cx="4640982" cy="1943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959"/>
              <a:buFont typeface="Garamond"/>
              <a:buNone/>
            </a:pPr>
            <a:r>
              <a:rPr lang="en-US" sz="3959"/>
              <a:t>Why Parallel Cache Oblivious Algorithms? 	</a:t>
            </a:r>
            <a:endParaRPr sz="3959"/>
          </a:p>
        </p:txBody>
      </p:sp>
      <p:sp>
        <p:nvSpPr>
          <p:cNvPr id="158" name="Google Shape;158;p20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Modern machines have multiple layers of cache – L1, L2, L3. 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Roughly 4 cycles, 10 cycles,  and 40 cycles respectively. 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 L2 and L1 are private, L3 is shared across CPUs.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Randomized Sorting </a:t>
            </a:r>
            <a:endParaRPr/>
          </a:p>
        </p:txBody>
      </p:sp>
      <p:sp>
        <p:nvSpPr>
          <p:cNvPr id="269" name="Google Shape;269;p38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Pick O(√n) pivots randomly.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Repeat picking of pivots until the largest block is &lt; 3 √n log n. 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Paper shows with high probability, the algorithm has the same sequential cache complexity, O(n log n) work, and O(log </a:t>
            </a:r>
            <a:r>
              <a:rPr baseline="30000" lang="en-US"/>
              <a:t>1.5</a:t>
            </a:r>
            <a:r>
              <a:rPr lang="en-US"/>
              <a:t>n) depth.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9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Generalizing to Multiple Caches</a:t>
            </a:r>
            <a:endParaRPr/>
          </a:p>
        </p:txBody>
      </p:sp>
      <p:sp>
        <p:nvSpPr>
          <p:cNvPr id="275" name="Google Shape;275;p39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We look at the PMDH model which stands for Parallel Multi-level Distributed Hierarchy.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In PMDH, each of the processors has a multi-level private hierarchy. 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All computations occur in level-one caches. 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0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PMDH</a:t>
            </a:r>
            <a:endParaRPr/>
          </a:p>
        </p:txBody>
      </p:sp>
      <p:sp>
        <p:nvSpPr>
          <p:cNvPr id="281" name="Google Shape;281;p40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Caches are inclusive.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 Cache coherency is done at each level through the BACKER protocol which maintains dag consistency. 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Concurrent writes to the same word are handled arbitrarily.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1"/>
          <p:cNvSpPr txBox="1"/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41"/>
          <p:cNvSpPr txBox="1"/>
          <p:nvPr>
            <p:ph idx="1" type="body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228600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US"/>
              <a:t>Layout of PMDH </a:t>
            </a:r>
            <a:endParaRPr/>
          </a:p>
        </p:txBody>
      </p:sp>
      <p:pic>
        <p:nvPicPr>
          <p:cNvPr id="288" name="Google Shape;28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5975" y="2493725"/>
            <a:ext cx="2952750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2"/>
          <p:cNvSpPr txBox="1"/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PMDH Bound </a:t>
            </a:r>
            <a:endParaRPr/>
          </a:p>
        </p:txBody>
      </p:sp>
      <p:sp>
        <p:nvSpPr>
          <p:cNvPr id="294" name="Google Shape;294;p42"/>
          <p:cNvSpPr txBox="1"/>
          <p:nvPr>
            <p:ph idx="1" type="body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Let </a:t>
            </a:r>
            <a:r>
              <a:rPr lang="en-US"/>
              <a:t> B</a:t>
            </a:r>
            <a:r>
              <a:rPr baseline="-25000" lang="en-US"/>
              <a:t>i   </a:t>
            </a:r>
            <a:r>
              <a:rPr lang="en-US"/>
              <a:t> be the block size of the ith cache, and let M</a:t>
            </a:r>
            <a:r>
              <a:rPr baseline="-25000" lang="en-US"/>
              <a:t>i   </a:t>
            </a:r>
            <a:r>
              <a:rPr lang="en-US"/>
              <a:t>the size of  the cache. </a:t>
            </a:r>
            <a:r>
              <a:rPr baseline="-25000" lang="en-US"/>
              <a:t> </a:t>
            </a:r>
            <a:endParaRPr baseline="-2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Then: Qp(n; M</a:t>
            </a:r>
            <a:r>
              <a:rPr baseline="-25000" lang="en-US"/>
              <a:t>i</a:t>
            </a:r>
            <a:r>
              <a:rPr lang="en-US"/>
              <a:t>, B</a:t>
            </a:r>
            <a:r>
              <a:rPr baseline="-25000" lang="en-US"/>
              <a:t>i</a:t>
            </a:r>
            <a:r>
              <a:rPr lang="en-US"/>
              <a:t>) &lt; Q(n;M</a:t>
            </a:r>
            <a:r>
              <a:rPr baseline="-25000" lang="en-US"/>
              <a:t>i</a:t>
            </a:r>
            <a:r>
              <a:rPr lang="en-US"/>
              <a:t>, B</a:t>
            </a:r>
            <a:r>
              <a:rPr baseline="-25000" lang="en-US"/>
              <a:t>i</a:t>
            </a:r>
            <a:r>
              <a:rPr lang="en-US"/>
              <a:t>) + O(pM</a:t>
            </a:r>
            <a:r>
              <a:rPr baseline="-25000" lang="en-US"/>
              <a:t>i</a:t>
            </a:r>
            <a:r>
              <a:rPr lang="en-US"/>
              <a:t>D/B</a:t>
            </a:r>
            <a:r>
              <a:rPr baseline="-25000" lang="en-US"/>
              <a:t>i</a:t>
            </a:r>
            <a:r>
              <a:rPr lang="en-US"/>
              <a:t>).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3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Strengths </a:t>
            </a:r>
            <a:endParaRPr/>
          </a:p>
        </p:txBody>
      </p:sp>
      <p:sp>
        <p:nvSpPr>
          <p:cNvPr id="300" name="Google Shape;300;p43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46"/>
              <a:buChar char="•"/>
            </a:pPr>
            <a:r>
              <a:rPr lang="en-US" sz="2040"/>
              <a:t>The paper does a good job developing a simple model that accounts for cache locality.</a:t>
            </a:r>
            <a:endParaRPr/>
          </a:p>
          <a:p>
            <a:pPr indent="-136779" lvl="0" marL="285750" rtl="0" algn="l">
              <a:lnSpc>
                <a:spcPct val="90000"/>
              </a:lnSpc>
              <a:spcBef>
                <a:spcPts val="1008"/>
              </a:spcBef>
              <a:spcAft>
                <a:spcPts val="0"/>
              </a:spcAft>
              <a:buSzPts val="2346"/>
              <a:buNone/>
            </a:pPr>
            <a:r>
              <a:t/>
            </a:r>
            <a:endParaRPr sz="2040"/>
          </a:p>
          <a:p>
            <a:pPr indent="-285750" lvl="0" marL="285750" rtl="0" algn="l">
              <a:lnSpc>
                <a:spcPct val="90000"/>
              </a:lnSpc>
              <a:spcBef>
                <a:spcPts val="1008"/>
              </a:spcBef>
              <a:spcAft>
                <a:spcPts val="0"/>
              </a:spcAft>
              <a:buSzPts val="2346"/>
              <a:buChar char="•"/>
            </a:pPr>
            <a:r>
              <a:rPr lang="en-US" sz="2040"/>
              <a:t>Solid theoretical analysis. </a:t>
            </a:r>
            <a:endParaRPr/>
          </a:p>
          <a:p>
            <a:pPr indent="-136779" lvl="0" marL="285750" rtl="0" algn="l">
              <a:lnSpc>
                <a:spcPct val="90000"/>
              </a:lnSpc>
              <a:spcBef>
                <a:spcPts val="1008"/>
              </a:spcBef>
              <a:spcAft>
                <a:spcPts val="0"/>
              </a:spcAft>
              <a:buSzPts val="2346"/>
              <a:buNone/>
            </a:pPr>
            <a:r>
              <a:t/>
            </a:r>
            <a:endParaRPr sz="2040"/>
          </a:p>
          <a:p>
            <a:pPr indent="-285750" lvl="0" marL="285750" rtl="0" algn="l">
              <a:lnSpc>
                <a:spcPct val="90000"/>
              </a:lnSpc>
              <a:spcBef>
                <a:spcPts val="1008"/>
              </a:spcBef>
              <a:spcAft>
                <a:spcPts val="0"/>
              </a:spcAft>
              <a:buSzPts val="2346"/>
              <a:buChar char="•"/>
            </a:pPr>
            <a:r>
              <a:rPr lang="en-US" sz="2040"/>
              <a:t>Sorting is a core problem in many serial and parallel computations so it’s a very useful primitive. </a:t>
            </a:r>
            <a:endParaRPr/>
          </a:p>
          <a:p>
            <a:pPr indent="-136779" lvl="0" marL="285750" rtl="0" algn="l">
              <a:lnSpc>
                <a:spcPct val="90000"/>
              </a:lnSpc>
              <a:spcBef>
                <a:spcPts val="1008"/>
              </a:spcBef>
              <a:spcAft>
                <a:spcPts val="0"/>
              </a:spcAft>
              <a:buSzPts val="2346"/>
              <a:buNone/>
            </a:pPr>
            <a:r>
              <a:t/>
            </a:r>
            <a:endParaRPr sz="2040"/>
          </a:p>
          <a:p>
            <a:pPr indent="-285750" lvl="0" marL="285750" rtl="0" algn="l">
              <a:lnSpc>
                <a:spcPct val="90000"/>
              </a:lnSpc>
              <a:spcBef>
                <a:spcPts val="1008"/>
              </a:spcBef>
              <a:spcAft>
                <a:spcPts val="0"/>
              </a:spcAft>
              <a:buSzPts val="2346"/>
              <a:buChar char="•"/>
            </a:pPr>
            <a:r>
              <a:rPr lang="en-US" sz="2040"/>
              <a:t>Extension to multi layer caches. </a:t>
            </a:r>
            <a:endParaRPr sz="2040"/>
          </a:p>
          <a:p>
            <a:pPr indent="-136779" lvl="0" marL="285750" rtl="0" algn="l">
              <a:lnSpc>
                <a:spcPct val="90000"/>
              </a:lnSpc>
              <a:spcBef>
                <a:spcPts val="1008"/>
              </a:spcBef>
              <a:spcAft>
                <a:spcPts val="0"/>
              </a:spcAft>
              <a:buSzPts val="2346"/>
              <a:buNone/>
            </a:pPr>
            <a:r>
              <a:t/>
            </a:r>
            <a:endParaRPr sz="204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4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Weakness </a:t>
            </a:r>
            <a:endParaRPr/>
          </a:p>
        </p:txBody>
      </p:sp>
      <p:sp>
        <p:nvSpPr>
          <p:cNvPr id="306" name="Google Shape;306;p44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Co-Sort is  only O(log</a:t>
            </a:r>
            <a:r>
              <a:rPr baseline="-25000" lang="en-US"/>
              <a:t>2</a:t>
            </a:r>
            <a:r>
              <a:rPr lang="en-US"/>
              <a:t>n/log</a:t>
            </a:r>
            <a:r>
              <a:rPr baseline="-25000" lang="en-US"/>
              <a:t>M</a:t>
            </a:r>
            <a:r>
              <a:rPr lang="en-US"/>
              <a:t>n) more cache efficient than merge sort but is significantly more complicated  and uses more external memory.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No real world results presented; this would have been very useful to see how their model of caches matched reality.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5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Future Work </a:t>
            </a:r>
            <a:endParaRPr/>
          </a:p>
        </p:txBody>
      </p:sp>
      <p:sp>
        <p:nvSpPr>
          <p:cNvPr id="312" name="Google Shape;312;p45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Generalizing result to more realistic cache models. 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Analyzing parallel cache oblivious algorithms with high depth. 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6"/>
          <p:cNvSpPr txBox="1"/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  </a:t>
            </a:r>
            <a:endParaRPr/>
          </a:p>
        </p:txBody>
      </p:sp>
      <p:sp>
        <p:nvSpPr>
          <p:cNvPr id="318" name="Google Shape;318;p46"/>
          <p:cNvSpPr txBox="1"/>
          <p:nvPr>
            <p:ph idx="1" type="body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US"/>
              <a:t>						                   Thanks!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Depiction of Architecture </a:t>
            </a:r>
            <a:endParaRPr/>
          </a:p>
        </p:txBody>
      </p:sp>
      <p:pic>
        <p:nvPicPr>
          <p:cNvPr id="164" name="Google Shape;164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4083" y="2557463"/>
            <a:ext cx="4423833" cy="331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959"/>
              <a:buFont typeface="Garamond"/>
              <a:buNone/>
            </a:pPr>
            <a:r>
              <a:rPr lang="en-US" sz="3959"/>
              <a:t>Why Parallel Cache Oblivious Algorithms? 	</a:t>
            </a:r>
            <a:endParaRPr/>
          </a:p>
        </p:txBody>
      </p:sp>
      <p:sp>
        <p:nvSpPr>
          <p:cNvPr id="170" name="Google Shape;170;p22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Hard to manually tune for – because of scheduler and shared caches. 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Parallel programs are often memory bound. 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Natural extension to processor oblivious code.  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Paper Contributions</a:t>
            </a:r>
            <a:endParaRPr/>
          </a:p>
        </p:txBody>
      </p:sp>
      <p:sp>
        <p:nvSpPr>
          <p:cNvPr id="176" name="Google Shape;176;p23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First parallel sorting, and sparse matrix vector multiply with optimal cache complexity and low depth.</a:t>
            </a:r>
            <a:endParaRPr/>
          </a:p>
          <a:p>
            <a:pPr indent="-110490" lvl="0" marL="2857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Applications of parallel sorting for solving other problems such as list ranking.</a:t>
            </a:r>
            <a:endParaRPr/>
          </a:p>
          <a:p>
            <a:pPr indent="-110490" lvl="0" marL="2857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Generalization of results to multilayer private and shared  caches. </a:t>
            </a:r>
            <a:endParaRPr/>
          </a:p>
          <a:p>
            <a:pPr indent="-110490" lvl="0" marL="2857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110490" lvl="0" marL="2857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110490" lvl="0" marL="2857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Parallel Cache Complexity </a:t>
            </a:r>
            <a:endParaRPr/>
          </a:p>
        </p:txBody>
      </p:sp>
      <p:sp>
        <p:nvSpPr>
          <p:cNvPr id="182" name="Google Shape;182;p24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049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Qp(n; M,B) &lt; Q(n; M,B) + O(pMD/B) with high probability for private caches, work-stealing scheduler. </a:t>
            </a:r>
            <a:endParaRPr/>
          </a:p>
          <a:p>
            <a:pPr indent="-110490" lvl="0" marL="2857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Qp(n; M +pBD, B) ≤ Q(n; M,B) for shared caches. </a:t>
            </a:r>
            <a:endParaRPr/>
          </a:p>
          <a:p>
            <a:pPr indent="-110490" lvl="0" marL="2857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Results carry over to fork-join parallelism (e.g Cilk).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959"/>
              <a:buFont typeface="Garamond"/>
              <a:buNone/>
            </a:pPr>
            <a:r>
              <a:rPr lang="en-US" sz="3959"/>
              <a:t>Recipe for Parallel Cache Oblivious Algorithms</a:t>
            </a:r>
            <a:endParaRPr sz="3959"/>
          </a:p>
        </p:txBody>
      </p:sp>
      <p:sp>
        <p:nvSpPr>
          <p:cNvPr id="188" name="Google Shape;188;p25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Low depth, and low serial cache complexity.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Optimizes for both serial  and parallel performance. 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Parallel Sorting </a:t>
            </a:r>
            <a:endParaRPr/>
          </a:p>
        </p:txBody>
      </p:sp>
      <p:sp>
        <p:nvSpPr>
          <p:cNvPr id="194" name="Google Shape;194;p26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Optimal cache bound is 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Prior serial optimal cache oblivious algorithms would have Ω(√n) depth under standard techniques.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 Paper proposes a new sorting algorithm with optimal cache bound. 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  <p:pic>
        <p:nvPicPr>
          <p:cNvPr id="195" name="Google Shape;19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3039" y="2614974"/>
            <a:ext cx="3956801" cy="406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Primitives </a:t>
            </a:r>
            <a:endParaRPr/>
          </a:p>
        </p:txBody>
      </p:sp>
      <p:sp>
        <p:nvSpPr>
          <p:cNvPr id="201" name="Google Shape;201;p27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Prefix Sum with logarithmic depth and O(n/B) cache complexity. 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Merge sort with parallel merge based on picking O(N</a:t>
            </a:r>
            <a:r>
              <a:rPr baseline="30000" lang="en-US"/>
              <a:t>1/3</a:t>
            </a:r>
            <a:r>
              <a:rPr lang="en-US"/>
              <a:t>) pivots using dual binary search, and achieves O((n/B) log (n/M)) cache complexity. 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Transpose in logarithmic depth and O(nm/B) cache complexity. </a:t>
            </a:r>
            <a:endParaRPr/>
          </a:p>
          <a:p>
            <a:pPr indent="-110490" lvl="0" marL="285750" rtl="0" algn="l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